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F02809-E31D-4658-9970-3F3B7FC0076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4421301-47DB-464D-8463-E20DF0544E9E}">
      <dgm:prSet phldrT="[Text]"/>
      <dgm:spPr/>
      <dgm:t>
        <a:bodyPr/>
        <a:lstStyle/>
        <a:p>
          <a:r>
            <a:rPr lang="sr-Latn-CS" dirty="0" smtClean="0"/>
            <a:t>Prenatalni i perinatalni činioci</a:t>
          </a:r>
          <a:endParaRPr lang="sr-Latn-CS" dirty="0"/>
        </a:p>
      </dgm:t>
    </dgm:pt>
    <dgm:pt modelId="{ADD0F58A-842D-4534-B4C7-C63F772FE531}" type="parTrans" cxnId="{853A7A53-7D13-4552-826A-1A6B268F8A1F}">
      <dgm:prSet/>
      <dgm:spPr/>
      <dgm:t>
        <a:bodyPr/>
        <a:lstStyle/>
        <a:p>
          <a:endParaRPr lang="sr-Latn-CS"/>
        </a:p>
      </dgm:t>
    </dgm:pt>
    <dgm:pt modelId="{0B098BD2-9BC0-4533-A706-3B7C8FD99AB0}" type="sibTrans" cxnId="{853A7A53-7D13-4552-826A-1A6B268F8A1F}">
      <dgm:prSet/>
      <dgm:spPr/>
      <dgm:t>
        <a:bodyPr/>
        <a:lstStyle/>
        <a:p>
          <a:endParaRPr lang="sr-Latn-CS"/>
        </a:p>
      </dgm:t>
    </dgm:pt>
    <dgm:pt modelId="{1EF5360E-5F63-4ABB-B33F-1362DEF2901A}">
      <dgm:prSet phldrT="[Text]"/>
      <dgm:spPr/>
      <dgm:t>
        <a:bodyPr/>
        <a:lstStyle/>
        <a:p>
          <a:r>
            <a:rPr lang="sr-Latn-CS" dirty="0" smtClean="0"/>
            <a:t>Hiperaktivnost,prkos, socijalna neprilagođenost, problemi u kognitivnom razvoju, loš uspeh,...</a:t>
          </a:r>
          <a:endParaRPr lang="sr-Latn-CS" dirty="0"/>
        </a:p>
      </dgm:t>
    </dgm:pt>
    <dgm:pt modelId="{ECC96362-7023-4F1A-AC45-800927B69DCF}" type="parTrans" cxnId="{0670C4C6-A9E5-4915-B019-2E3A0D66F53C}">
      <dgm:prSet/>
      <dgm:spPr/>
      <dgm:t>
        <a:bodyPr/>
        <a:lstStyle/>
        <a:p>
          <a:endParaRPr lang="sr-Latn-CS"/>
        </a:p>
      </dgm:t>
    </dgm:pt>
    <dgm:pt modelId="{1F4EEC21-2C21-41E7-89F1-54A27F370667}" type="sibTrans" cxnId="{0670C4C6-A9E5-4915-B019-2E3A0D66F53C}">
      <dgm:prSet/>
      <dgm:spPr/>
      <dgm:t>
        <a:bodyPr/>
        <a:lstStyle/>
        <a:p>
          <a:endParaRPr lang="sr-Latn-CS"/>
        </a:p>
      </dgm:t>
    </dgm:pt>
    <dgm:pt modelId="{939DE6B0-3C02-4B64-8452-494989F4AF0E}">
      <dgm:prSet phldrT="[Text]"/>
      <dgm:spPr/>
      <dgm:t>
        <a:bodyPr/>
        <a:lstStyle/>
        <a:p>
          <a:r>
            <a:rPr lang="sr-Latn-CS" dirty="0" smtClean="0"/>
            <a:t>Problemi u školi, problemi sa vršnjacima,</a:t>
          </a:r>
        </a:p>
        <a:p>
          <a:r>
            <a:rPr lang="sr-Latn-CS" b="1" dirty="0" smtClean="0"/>
            <a:t> DELIKVENCIJA</a:t>
          </a:r>
          <a:endParaRPr lang="sr-Latn-CS" b="1" dirty="0"/>
        </a:p>
      </dgm:t>
    </dgm:pt>
    <dgm:pt modelId="{CE6ACA25-2142-4AD9-AFD8-CAFBCAE6EA1A}" type="parTrans" cxnId="{5E71C1EA-EBDD-4438-8CD4-59B939E9797C}">
      <dgm:prSet/>
      <dgm:spPr/>
      <dgm:t>
        <a:bodyPr/>
        <a:lstStyle/>
        <a:p>
          <a:endParaRPr lang="sr-Latn-CS"/>
        </a:p>
      </dgm:t>
    </dgm:pt>
    <dgm:pt modelId="{0C506C41-26FF-4772-8523-413777006C40}" type="sibTrans" cxnId="{5E71C1EA-EBDD-4438-8CD4-59B939E9797C}">
      <dgm:prSet/>
      <dgm:spPr/>
      <dgm:t>
        <a:bodyPr/>
        <a:lstStyle/>
        <a:p>
          <a:endParaRPr lang="sr-Latn-CS"/>
        </a:p>
      </dgm:t>
    </dgm:pt>
    <dgm:pt modelId="{E02BA19F-E901-466A-A9A6-8BB8DA27709C}" type="pres">
      <dgm:prSet presAssocID="{D7F02809-E31D-4658-9970-3F3B7FC00760}" presName="arrowDiagram" presStyleCnt="0">
        <dgm:presLayoutVars>
          <dgm:chMax val="5"/>
          <dgm:dir/>
          <dgm:resizeHandles val="exact"/>
        </dgm:presLayoutVars>
      </dgm:prSet>
      <dgm:spPr/>
    </dgm:pt>
    <dgm:pt modelId="{69B20971-0FBA-4541-A6BE-CF0F22622517}" type="pres">
      <dgm:prSet presAssocID="{D7F02809-E31D-4658-9970-3F3B7FC00760}" presName="arrow" presStyleLbl="bgShp" presStyleIdx="0" presStyleCnt="1"/>
      <dgm:spPr/>
    </dgm:pt>
    <dgm:pt modelId="{89A792B7-E12A-46C7-8853-EC6F4FED6376}" type="pres">
      <dgm:prSet presAssocID="{D7F02809-E31D-4658-9970-3F3B7FC00760}" presName="arrowDiagram3" presStyleCnt="0"/>
      <dgm:spPr/>
    </dgm:pt>
    <dgm:pt modelId="{B34122DB-E032-48ED-BD31-1AF2F12A7DC7}" type="pres">
      <dgm:prSet presAssocID="{F4421301-47DB-464D-8463-E20DF0544E9E}" presName="bullet3a" presStyleLbl="node1" presStyleIdx="0" presStyleCnt="3"/>
      <dgm:spPr/>
    </dgm:pt>
    <dgm:pt modelId="{F62C299B-0CE8-4BC2-99A5-33DEE63E93DA}" type="pres">
      <dgm:prSet presAssocID="{F4421301-47DB-464D-8463-E20DF0544E9E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AA196BD-B26D-4254-9175-86F25E44691C}" type="pres">
      <dgm:prSet presAssocID="{1EF5360E-5F63-4ABB-B33F-1362DEF2901A}" presName="bullet3b" presStyleLbl="node1" presStyleIdx="1" presStyleCnt="3"/>
      <dgm:spPr/>
    </dgm:pt>
    <dgm:pt modelId="{52ABB687-3BB1-4490-B0D9-D50565F66B32}" type="pres">
      <dgm:prSet presAssocID="{1EF5360E-5F63-4ABB-B33F-1362DEF2901A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669A10B-6FBB-4B8F-94F8-AD8FA350914A}" type="pres">
      <dgm:prSet presAssocID="{939DE6B0-3C02-4B64-8452-494989F4AF0E}" presName="bullet3c" presStyleLbl="node1" presStyleIdx="2" presStyleCnt="3"/>
      <dgm:spPr/>
    </dgm:pt>
    <dgm:pt modelId="{F15F8085-0F81-410F-A093-0A53BDAC7B30}" type="pres">
      <dgm:prSet presAssocID="{939DE6B0-3C02-4B64-8452-494989F4AF0E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5E71C1EA-EBDD-4438-8CD4-59B939E9797C}" srcId="{D7F02809-E31D-4658-9970-3F3B7FC00760}" destId="{939DE6B0-3C02-4B64-8452-494989F4AF0E}" srcOrd="2" destOrd="0" parTransId="{CE6ACA25-2142-4AD9-AFD8-CAFBCAE6EA1A}" sibTransId="{0C506C41-26FF-4772-8523-413777006C40}"/>
    <dgm:cxn modelId="{55386BAB-6835-46BE-8D92-D3A382ECD45A}" type="presOf" srcId="{1EF5360E-5F63-4ABB-B33F-1362DEF2901A}" destId="{52ABB687-3BB1-4490-B0D9-D50565F66B32}" srcOrd="0" destOrd="0" presId="urn:microsoft.com/office/officeart/2005/8/layout/arrow2"/>
    <dgm:cxn modelId="{C8CA8AB1-76E9-4E21-9290-72C2F8B2DFE1}" type="presOf" srcId="{D7F02809-E31D-4658-9970-3F3B7FC00760}" destId="{E02BA19F-E901-466A-A9A6-8BB8DA27709C}" srcOrd="0" destOrd="0" presId="urn:microsoft.com/office/officeart/2005/8/layout/arrow2"/>
    <dgm:cxn modelId="{853A7A53-7D13-4552-826A-1A6B268F8A1F}" srcId="{D7F02809-E31D-4658-9970-3F3B7FC00760}" destId="{F4421301-47DB-464D-8463-E20DF0544E9E}" srcOrd="0" destOrd="0" parTransId="{ADD0F58A-842D-4534-B4C7-C63F772FE531}" sibTransId="{0B098BD2-9BC0-4533-A706-3B7C8FD99AB0}"/>
    <dgm:cxn modelId="{0670C4C6-A9E5-4915-B019-2E3A0D66F53C}" srcId="{D7F02809-E31D-4658-9970-3F3B7FC00760}" destId="{1EF5360E-5F63-4ABB-B33F-1362DEF2901A}" srcOrd="1" destOrd="0" parTransId="{ECC96362-7023-4F1A-AC45-800927B69DCF}" sibTransId="{1F4EEC21-2C21-41E7-89F1-54A27F370667}"/>
    <dgm:cxn modelId="{7A607F15-D9B0-4166-8F88-ECC8869A9477}" type="presOf" srcId="{939DE6B0-3C02-4B64-8452-494989F4AF0E}" destId="{F15F8085-0F81-410F-A093-0A53BDAC7B30}" srcOrd="0" destOrd="0" presId="urn:microsoft.com/office/officeart/2005/8/layout/arrow2"/>
    <dgm:cxn modelId="{DF9D100C-F349-4B3A-83BD-C7D7126F1C82}" type="presOf" srcId="{F4421301-47DB-464D-8463-E20DF0544E9E}" destId="{F62C299B-0CE8-4BC2-99A5-33DEE63E93DA}" srcOrd="0" destOrd="0" presId="urn:microsoft.com/office/officeart/2005/8/layout/arrow2"/>
    <dgm:cxn modelId="{D81EB301-8154-4F70-A40F-9B7928B9BA47}" type="presParOf" srcId="{E02BA19F-E901-466A-A9A6-8BB8DA27709C}" destId="{69B20971-0FBA-4541-A6BE-CF0F22622517}" srcOrd="0" destOrd="0" presId="urn:microsoft.com/office/officeart/2005/8/layout/arrow2"/>
    <dgm:cxn modelId="{7A71CFCC-066B-43DA-B9D4-0B0B31D6411E}" type="presParOf" srcId="{E02BA19F-E901-466A-A9A6-8BB8DA27709C}" destId="{89A792B7-E12A-46C7-8853-EC6F4FED6376}" srcOrd="1" destOrd="0" presId="urn:microsoft.com/office/officeart/2005/8/layout/arrow2"/>
    <dgm:cxn modelId="{E7D0CD29-C556-42E3-9BAF-246723B658AD}" type="presParOf" srcId="{89A792B7-E12A-46C7-8853-EC6F4FED6376}" destId="{B34122DB-E032-48ED-BD31-1AF2F12A7DC7}" srcOrd="0" destOrd="0" presId="urn:microsoft.com/office/officeart/2005/8/layout/arrow2"/>
    <dgm:cxn modelId="{6725C157-4489-468D-878E-B22E9DD0D35A}" type="presParOf" srcId="{89A792B7-E12A-46C7-8853-EC6F4FED6376}" destId="{F62C299B-0CE8-4BC2-99A5-33DEE63E93DA}" srcOrd="1" destOrd="0" presId="urn:microsoft.com/office/officeart/2005/8/layout/arrow2"/>
    <dgm:cxn modelId="{5B8C984D-F193-4291-B8B6-D13285BFA592}" type="presParOf" srcId="{89A792B7-E12A-46C7-8853-EC6F4FED6376}" destId="{5AA196BD-B26D-4254-9175-86F25E44691C}" srcOrd="2" destOrd="0" presId="urn:microsoft.com/office/officeart/2005/8/layout/arrow2"/>
    <dgm:cxn modelId="{7D5E79FC-8268-4B78-A05A-8FDCDB1BB015}" type="presParOf" srcId="{89A792B7-E12A-46C7-8853-EC6F4FED6376}" destId="{52ABB687-3BB1-4490-B0D9-D50565F66B32}" srcOrd="3" destOrd="0" presId="urn:microsoft.com/office/officeart/2005/8/layout/arrow2"/>
    <dgm:cxn modelId="{BC8CBE2C-3528-4358-9BF6-DD18D43BF2EF}" type="presParOf" srcId="{89A792B7-E12A-46C7-8853-EC6F4FED6376}" destId="{B669A10B-6FBB-4B8F-94F8-AD8FA350914A}" srcOrd="4" destOrd="0" presId="urn:microsoft.com/office/officeart/2005/8/layout/arrow2"/>
    <dgm:cxn modelId="{FBBB326F-69B9-471A-A702-1547B2E863F3}" type="presParOf" srcId="{89A792B7-E12A-46C7-8853-EC6F4FED6376}" destId="{F15F8085-0F81-410F-A093-0A53BDAC7B3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20971-0FBA-4541-A6BE-CF0F22622517}">
      <dsp:nvSpPr>
        <dsp:cNvPr id="0" name=""/>
        <dsp:cNvSpPr/>
      </dsp:nvSpPr>
      <dsp:spPr>
        <a:xfrm>
          <a:off x="228599" y="0"/>
          <a:ext cx="7315200" cy="4572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4122DB-E032-48ED-BD31-1AF2F12A7DC7}">
      <dsp:nvSpPr>
        <dsp:cNvPr id="0" name=""/>
        <dsp:cNvSpPr/>
      </dsp:nvSpPr>
      <dsp:spPr>
        <a:xfrm>
          <a:off x="1157630" y="3155594"/>
          <a:ext cx="190195" cy="1901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2C299B-0CE8-4BC2-99A5-33DEE63E93DA}">
      <dsp:nvSpPr>
        <dsp:cNvPr id="0" name=""/>
        <dsp:cNvSpPr/>
      </dsp:nvSpPr>
      <dsp:spPr>
        <a:xfrm>
          <a:off x="1252728" y="3250692"/>
          <a:ext cx="1704441" cy="13213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8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kern="1200" dirty="0" smtClean="0"/>
            <a:t>Prenatalni i perinatalni činioci</a:t>
          </a:r>
          <a:endParaRPr lang="sr-Latn-CS" sz="1500" kern="1200" dirty="0"/>
        </a:p>
      </dsp:txBody>
      <dsp:txXfrm>
        <a:off x="1252728" y="3250692"/>
        <a:ext cx="1704441" cy="1321308"/>
      </dsp:txXfrm>
    </dsp:sp>
    <dsp:sp modelId="{5AA196BD-B26D-4254-9175-86F25E44691C}">
      <dsp:nvSpPr>
        <dsp:cNvPr id="0" name=""/>
        <dsp:cNvSpPr/>
      </dsp:nvSpPr>
      <dsp:spPr>
        <a:xfrm>
          <a:off x="2836468" y="1912924"/>
          <a:ext cx="343814" cy="3438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ABB687-3BB1-4490-B0D9-D50565F66B32}">
      <dsp:nvSpPr>
        <dsp:cNvPr id="0" name=""/>
        <dsp:cNvSpPr/>
      </dsp:nvSpPr>
      <dsp:spPr>
        <a:xfrm>
          <a:off x="3008376" y="2084831"/>
          <a:ext cx="1755648" cy="2487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180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kern="1200" dirty="0" smtClean="0"/>
            <a:t>Hiperaktivnost,prkos, socijalna neprilagođenost, problemi u kognitivnom razvoju, loš uspeh,...</a:t>
          </a:r>
          <a:endParaRPr lang="sr-Latn-CS" sz="1500" kern="1200" dirty="0"/>
        </a:p>
      </dsp:txBody>
      <dsp:txXfrm>
        <a:off x="3008376" y="2084831"/>
        <a:ext cx="1755648" cy="2487168"/>
      </dsp:txXfrm>
    </dsp:sp>
    <dsp:sp modelId="{B669A10B-6FBB-4B8F-94F8-AD8FA350914A}">
      <dsp:nvSpPr>
        <dsp:cNvPr id="0" name=""/>
        <dsp:cNvSpPr/>
      </dsp:nvSpPr>
      <dsp:spPr>
        <a:xfrm>
          <a:off x="4855464" y="1156715"/>
          <a:ext cx="475488" cy="4754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F8085-0F81-410F-A093-0A53BDAC7B30}">
      <dsp:nvSpPr>
        <dsp:cNvPr id="0" name=""/>
        <dsp:cNvSpPr/>
      </dsp:nvSpPr>
      <dsp:spPr>
        <a:xfrm>
          <a:off x="5093208" y="1394459"/>
          <a:ext cx="1755648" cy="3177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951" tIns="0" rIns="0" bIns="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kern="1200" dirty="0" smtClean="0"/>
            <a:t>Problemi u školi, problemi sa vršnjacima,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1500" b="1" kern="1200" dirty="0" smtClean="0"/>
            <a:t> DELIKVENCIJA</a:t>
          </a:r>
          <a:endParaRPr lang="sr-Latn-CS" sz="1500" b="1" kern="1200" dirty="0"/>
        </a:p>
      </dsp:txBody>
      <dsp:txXfrm>
        <a:off x="5093208" y="1394459"/>
        <a:ext cx="1755648" cy="3177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602726-7658-47D9-9AE5-C4E65B3C99F9}" type="datetimeFigureOut">
              <a:rPr lang="sr-Latn-CS" smtClean="0"/>
              <a:pPr/>
              <a:t>11.10.2016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AEC980-9BE8-440B-9D34-9DC2B3BFD2E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Peterman, U. &amp; F. Peterman (1996): Agresivno dijete, u: Winkel, R. (ur.): </a:t>
            </a:r>
            <a:r>
              <a:rPr lang="sr-Latn-CS" i="1" dirty="0" smtClean="0"/>
              <a:t>Djeca koju je teško odgajati </a:t>
            </a:r>
            <a:r>
              <a:rPr lang="sr-Latn-CS" dirty="0" smtClean="0"/>
              <a:t>(str. 55-65). Zagreb: Educa. </a:t>
            </a:r>
            <a:endParaRPr lang="sr-Latn-C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CS" sz="2800" b="1" dirty="0"/>
              <a:t>Агресивно </a:t>
            </a:r>
            <a:r>
              <a:rPr lang="sr-Latn-CS" sz="2800" b="1" dirty="0" smtClean="0"/>
              <a:t>понашање dece i mladih</a:t>
            </a:r>
            <a:endParaRPr lang="sr-Latn-CS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b="1" dirty="0" smtClean="0"/>
              <a:t>Kategorije i motivi agresivnog ponašanja 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Otvorena ili prikrivena (“podmukla”) agresivnost;</a:t>
            </a:r>
          </a:p>
          <a:p>
            <a:r>
              <a:rPr lang="sr-Latn-CS" dirty="0" smtClean="0"/>
              <a:t>Telesna ili verbalna;</a:t>
            </a:r>
          </a:p>
          <a:p>
            <a:r>
              <a:rPr lang="sr-Latn-CS" dirty="0" smtClean="0"/>
              <a:t>Usmerena protiv učenika ili nastavnika, prema školskoj imovini ili imovini drugih osoba;</a:t>
            </a:r>
          </a:p>
          <a:p>
            <a:r>
              <a:rPr lang="sr-Latn-CS" dirty="0" smtClean="0"/>
              <a:t>Aktivna agresivnost, kada se inicira ili brani jedna strana.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 </a:t>
            </a:r>
            <a:r>
              <a:rPr lang="sr-Latn-CS" b="1" u="sng" dirty="0" smtClean="0"/>
              <a:t>Motivi agresivnog ponašanja: </a:t>
            </a:r>
          </a:p>
          <a:p>
            <a:pPr>
              <a:buFont typeface="Courier New" pitchFamily="49" charset="0"/>
              <a:buChar char="o"/>
            </a:pPr>
            <a:r>
              <a:rPr lang="sr-Latn-CS" dirty="0" smtClean="0"/>
              <a:t>Egoizam, radi vlastite prednosti i dobiti;</a:t>
            </a:r>
          </a:p>
          <a:p>
            <a:pPr>
              <a:buFont typeface="Courier New" pitchFamily="49" charset="0"/>
              <a:buChar char="o"/>
            </a:pPr>
            <a:r>
              <a:rPr lang="sr-Latn-CS" dirty="0" smtClean="0"/>
              <a:t>Strah (osećaj ugroženosti i isticanje potrebe za odbranom.</a:t>
            </a:r>
          </a:p>
          <a:p>
            <a:pPr>
              <a:buFont typeface="Courier New" pitchFamily="49" charset="0"/>
              <a:buChar char="o"/>
            </a:pPr>
            <a:endParaRPr lang="sr-Latn-CS" dirty="0" smtClean="0"/>
          </a:p>
          <a:p>
            <a:pPr>
              <a:buNone/>
            </a:pPr>
            <a:endParaRPr lang="sr-Latn-CS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 smtClean="0"/>
              <a:t>Uzroci agresivnog ponašanja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sr-Latn-CS" dirty="0" smtClean="0"/>
              <a:t> Vaspitno delovanje unutar porodice (odgovornost na roditeljima);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Nedostaci u dečjem razvoju (u odnosu na percepciju socijalnih događanja, socijalno ponašanje, socijalnu inteligenciju,  </a:t>
            </a:r>
          </a:p>
          <a:p>
            <a:pPr>
              <a:buNone/>
            </a:pPr>
            <a:r>
              <a:rPr lang="sr-Latn-CS" dirty="0" smtClean="0"/>
              <a:t> </a:t>
            </a:r>
            <a:r>
              <a:rPr lang="sr-Latn-CS" b="1" u="sng" dirty="0" smtClean="0"/>
              <a:t>UČENJE agresivnog ponašanja:</a:t>
            </a:r>
          </a:p>
          <a:p>
            <a:pPr>
              <a:buNone/>
            </a:pPr>
            <a:r>
              <a:rPr lang="sr-Latn-CS" dirty="0" smtClean="0"/>
              <a:t>  a) učenje potkrepljenjem;</a:t>
            </a:r>
          </a:p>
          <a:p>
            <a:pPr>
              <a:buNone/>
            </a:pPr>
            <a:r>
              <a:rPr lang="sr-Latn-CS" dirty="0" smtClean="0"/>
              <a:t>  b) učenje po modelu.</a:t>
            </a:r>
            <a:endParaRPr lang="sr-Latn-C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/>
              <a:t>Razvoj agresivnog ponašanja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B20971-0FBA-4541-A6BE-CF0F22622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69B20971-0FBA-4541-A6BE-CF0F22622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69B20971-0FBA-4541-A6BE-CF0F226225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4122DB-E032-48ED-BD31-1AF2F12A7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B34122DB-E032-48ED-BD31-1AF2F12A7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B34122DB-E032-48ED-BD31-1AF2F12A7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2C299B-0CE8-4BC2-99A5-33DEE63E9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F62C299B-0CE8-4BC2-99A5-33DEE63E9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F62C299B-0CE8-4BC2-99A5-33DEE63E9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A196BD-B26D-4254-9175-86F25E446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5AA196BD-B26D-4254-9175-86F25E446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5AA196BD-B26D-4254-9175-86F25E4469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ABB687-3BB1-4490-B0D9-D50565F66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52ABB687-3BB1-4490-B0D9-D50565F66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52ABB687-3BB1-4490-B0D9-D50565F66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69A10B-6FBB-4B8F-94F8-AD8FA3509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B669A10B-6FBB-4B8F-94F8-AD8FA3509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B669A10B-6FBB-4B8F-94F8-AD8FA3509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5F8085-0F81-410F-A093-0A53BDAC7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F15F8085-0F81-410F-A093-0A53BDAC7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F15F8085-0F81-410F-A093-0A53BDAC7B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1" dirty="0" smtClean="0"/>
              <a:t>Pravci delovanja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Prepoznavanje </a:t>
            </a:r>
            <a:r>
              <a:rPr lang="sr-Latn-CS" u="sng" dirty="0" smtClean="0"/>
              <a:t>vrste agresivnosti </a:t>
            </a:r>
            <a:r>
              <a:rPr lang="sr-Latn-CS" dirty="0" smtClean="0"/>
              <a:t>(npr. </a:t>
            </a:r>
            <a:r>
              <a:rPr lang="sr-Latn-CS" dirty="0" smtClean="0">
                <a:solidFill>
                  <a:srgbClr val="FF0000"/>
                </a:solidFill>
              </a:rPr>
              <a:t>ekspresivna</a:t>
            </a:r>
            <a:r>
              <a:rPr lang="sr-Latn-CS" dirty="0" smtClean="0"/>
              <a:t> agresivnost, namera pojedinca da se pravi vazan, identifikacija sa modelima sile, sila kao sredstvo samopredstavljanja pred grupom, agresivna komunikacijska praksa,...);</a:t>
            </a:r>
          </a:p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Utvrđivanje </a:t>
            </a:r>
            <a:r>
              <a:rPr lang="sr-Latn-CS" u="sng" dirty="0" smtClean="0"/>
              <a:t>uzroka agresivnosti </a:t>
            </a:r>
            <a:r>
              <a:rPr lang="sr-Latn-CS" dirty="0" smtClean="0"/>
              <a:t>(npr. osećaj egzistencijalne nesigurnosti, nepoverenje prema socijalnoj sredini, zavisnost od potrebe samodokazivanja, potreba da se pokaže nadmoćnost u odnosu na grupu, nekonsekventan vaspitni stil roditelja, nedoslednost nastavnika u odnosu na posledice agresivnog ponašanja učenika, atraktivno predstavljanje sile u medijima,...)</a:t>
            </a:r>
          </a:p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Utvrđivanje </a:t>
            </a:r>
            <a:r>
              <a:rPr lang="sr-Latn-CS" u="sng" dirty="0" smtClean="0"/>
              <a:t>psihološko-pedagoških postupaka </a:t>
            </a:r>
            <a:r>
              <a:rPr lang="sr-Latn-CS" dirty="0" smtClean="0"/>
              <a:t>prema pojedincu koji ispoljava agresivno ponašanje (npr. modelovanje glinom, bojom, plastelinom,..., vežbe opuštanja, vežbe za proširenje senzornih sposobnosti doživljavanja, igre i vežbe za razvoj tolerancije, igre uloga, “ ja-poruke”, ”uvlačenje” pojedinca u  aktivnosti zajednice, sa jasno utvrđenim zadacima, razvijanje socijalnog senzibiliteta, ...)</a:t>
            </a:r>
          </a:p>
          <a:p>
            <a:pPr marL="514350" indent="-514350">
              <a:buFont typeface="+mj-lt"/>
              <a:buAutoNum type="arabicParenR"/>
            </a:pPr>
            <a:r>
              <a:rPr lang="sr-Latn-CS" u="sng" dirty="0" smtClean="0"/>
              <a:t>Konsekventno isticanje neprihvatljivog ponašanja</a:t>
            </a:r>
            <a:r>
              <a:rPr lang="sr-Latn-CS" dirty="0" smtClean="0"/>
              <a:t>, uz prethodno utvrđivanje jasnih pravila i granica ponašanja, kao i sistema sankcija.</a:t>
            </a:r>
          </a:p>
          <a:p>
            <a:pPr marL="514350" indent="-514350">
              <a:buFont typeface="+mj-lt"/>
              <a:buAutoNum type="arabicParenR"/>
            </a:pPr>
            <a:endParaRPr lang="sr-Latn-CS" dirty="0" smtClean="0"/>
          </a:p>
          <a:p>
            <a:pPr marL="514350" indent="-514350">
              <a:buAutoNum type="alphaUcParenR"/>
            </a:pPr>
            <a:endParaRPr lang="sr-Latn-C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260</TotalTime>
  <Words>350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Агресивно понашање dece i mladih</vt:lpstr>
      <vt:lpstr>Kategorije i motivi agresivnog ponašanja </vt:lpstr>
      <vt:lpstr>Uzroci agresivnog ponašanja</vt:lpstr>
      <vt:lpstr>Razvoj agresivnog ponašanja</vt:lpstr>
      <vt:lpstr>Pravci delovanja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Emina Kopas</dc:creator>
  <cp:lastModifiedBy>Emina</cp:lastModifiedBy>
  <cp:revision>36</cp:revision>
  <dcterms:created xsi:type="dcterms:W3CDTF">2010-11-07T14:38:33Z</dcterms:created>
  <dcterms:modified xsi:type="dcterms:W3CDTF">2016-10-11T18:22:48Z</dcterms:modified>
</cp:coreProperties>
</file>